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84" r:id="rId2"/>
    <p:sldId id="424" r:id="rId3"/>
    <p:sldId id="423" r:id="rId4"/>
    <p:sldId id="480" r:id="rId5"/>
    <p:sldId id="479" r:id="rId6"/>
    <p:sldId id="422" r:id="rId7"/>
    <p:sldId id="444" r:id="rId8"/>
    <p:sldId id="409" r:id="rId9"/>
    <p:sldId id="448" r:id="rId10"/>
    <p:sldId id="457" r:id="rId11"/>
    <p:sldId id="449" r:id="rId12"/>
    <p:sldId id="450" r:id="rId13"/>
    <p:sldId id="373" r:id="rId14"/>
    <p:sldId id="374" r:id="rId15"/>
    <p:sldId id="477" r:id="rId16"/>
    <p:sldId id="445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458" r:id="rId29"/>
    <p:sldId id="386" r:id="rId30"/>
    <p:sldId id="387" r:id="rId31"/>
    <p:sldId id="388" r:id="rId32"/>
    <p:sldId id="426" r:id="rId33"/>
    <p:sldId id="473" r:id="rId34"/>
    <p:sldId id="389" r:id="rId35"/>
    <p:sldId id="483" r:id="rId36"/>
    <p:sldId id="481" r:id="rId37"/>
    <p:sldId id="460" r:id="rId38"/>
    <p:sldId id="452" r:id="rId39"/>
    <p:sldId id="453" r:id="rId40"/>
    <p:sldId id="454" r:id="rId41"/>
    <p:sldId id="455" r:id="rId42"/>
    <p:sldId id="456" r:id="rId43"/>
    <p:sldId id="475" r:id="rId44"/>
    <p:sldId id="476" r:id="rId45"/>
    <p:sldId id="478" r:id="rId46"/>
    <p:sldId id="474" r:id="rId47"/>
    <p:sldId id="482" r:id="rId48"/>
    <p:sldId id="459" r:id="rId4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79839" autoAdjust="0"/>
  </p:normalViewPr>
  <p:slideViewPr>
    <p:cSldViewPr>
      <p:cViewPr varScale="1">
        <p:scale>
          <a:sx n="92" d="100"/>
          <a:sy n="92" d="100"/>
        </p:scale>
        <p:origin x="21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313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2269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647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893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503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7014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5051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38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740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29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2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40A7D-351B-461F-85A8-196DDF5434B5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1933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30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047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31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2999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34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508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CDFB47-0FA6-4ED1-856B-236A0CC2BEA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F77EB-3F06-4364-8729-A5A4EEA1441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102C9-1F74-4F01-B3F1-0DD37449622C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  <p:extLst>
      <p:ext uri="{BB962C8B-B14F-4D97-AF65-F5344CB8AC3E}">
        <p14:creationId xmlns:p14="http://schemas.microsoft.com/office/powerpoint/2010/main" val="214724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164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889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007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10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310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406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zhen@cuhk.edu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://infoscience.epfl.ch/record/177415/files/Superpixel_PAMI2011-2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vi.fnwi.uva.nl/isis/publications/2011/vandeSandeICCV2011/vandeSandeICCV2011.pdf" TargetMode="External"/><Relationship Id="rId2" Type="http://schemas.openxmlformats.org/officeDocument/2006/relationships/hyperlink" Target="http://www.eecs.berkeley.edu/~arbelaez/publications/Arbelaez_Maire_Fowlkes_Malik_CVPR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71600"/>
            <a:ext cx="8229600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23240" marR="12700" indent="740410">
              <a:lnSpc>
                <a:spcPct val="116799"/>
              </a:lnSpc>
            </a:pPr>
            <a:r>
              <a:rPr sz="3600" b="1" spc="35" dirty="0" smtClean="0">
                <a:latin typeface="Calibri Light"/>
                <a:cs typeface="Calibri Light"/>
              </a:rPr>
              <a:t>EIE4512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20" dirty="0" smtClean="0">
                <a:latin typeface="Calibri Light"/>
                <a:cs typeface="Calibri Light"/>
              </a:rPr>
              <a:t>-</a:t>
            </a:r>
            <a:r>
              <a:rPr sz="3600" b="1" spc="30" dirty="0" smtClean="0">
                <a:latin typeface="Calibri Light"/>
                <a:cs typeface="Calibri Light"/>
              </a:rPr>
              <a:t> Digita</a:t>
            </a:r>
            <a:r>
              <a:rPr sz="3600" b="1" spc="15" dirty="0" smtClean="0">
                <a:latin typeface="Calibri Light"/>
                <a:cs typeface="Calibri Light"/>
              </a:rPr>
              <a:t>l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40" dirty="0" smtClean="0">
                <a:latin typeface="Calibri Light"/>
                <a:cs typeface="Calibri Light"/>
              </a:rPr>
              <a:t>Imag</a:t>
            </a:r>
            <a:r>
              <a:rPr sz="3600" b="1" spc="35" dirty="0" smtClean="0">
                <a:latin typeface="Calibri Light"/>
                <a:cs typeface="Calibri Light"/>
              </a:rPr>
              <a:t>e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35" dirty="0" smtClean="0">
                <a:latin typeface="Calibri Light"/>
                <a:cs typeface="Calibri Light"/>
              </a:rPr>
              <a:t>Processing</a:t>
            </a:r>
            <a:r>
              <a:rPr lang="en-US" sz="3600" b="1" spc="30" dirty="0">
                <a:latin typeface="Calibri Light"/>
                <a:cs typeface="Calibri Light"/>
              </a:rPr>
              <a:t/>
            </a:r>
            <a:br>
              <a:rPr lang="en-US" sz="3600" b="1" spc="30" dirty="0">
                <a:latin typeface="Calibri Light"/>
                <a:cs typeface="Calibri Light"/>
              </a:rPr>
            </a:br>
            <a:r>
              <a:rPr lang="en-US" sz="3600" b="1" spc="30" dirty="0" smtClean="0">
                <a:latin typeface="Calibri Light"/>
                <a:cs typeface="Calibri Light"/>
              </a:rPr>
              <a:t>            Advanced Image Segmentation</a:t>
            </a:r>
            <a:endParaRPr sz="3600" b="1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68" y="2596129"/>
            <a:ext cx="2657686" cy="2416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3274" y="3207816"/>
            <a:ext cx="4972685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52245" marR="1452245" indent="-127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Zhen Li</a:t>
            </a:r>
            <a:r>
              <a:rPr sz="2000" dirty="0" smtClean="0">
                <a:latin typeface="Calibri Light"/>
                <a:cs typeface="Calibri Light"/>
                <a:hlinkClick r:id="rId3"/>
              </a:rPr>
              <a:t> lizhen@cuhk.edu.cn</a:t>
            </a:r>
            <a:endParaRPr sz="2000" dirty="0">
              <a:latin typeface="Calibri Light"/>
              <a:cs typeface="Calibri Light"/>
            </a:endParaRPr>
          </a:p>
          <a:p>
            <a:pPr marR="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School of Science and Engineering</a:t>
            </a:r>
            <a:endParaRPr sz="2000" dirty="0">
              <a:latin typeface="Calibri Light"/>
              <a:cs typeface="Calibri Light"/>
            </a:endParaRPr>
          </a:p>
          <a:p>
            <a:pPr marL="12700" marR="1270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The Chinese University of Hong Kong, Shen Zhen </a:t>
            </a:r>
            <a:r>
              <a:rPr lang="en-US" sz="2000" dirty="0" smtClean="0">
                <a:latin typeface="Calibri Light"/>
                <a:cs typeface="Calibri Light"/>
              </a:rPr>
              <a:t>April 30</a:t>
            </a:r>
            <a:r>
              <a:rPr sz="2000" dirty="0" smtClean="0">
                <a:latin typeface="Calibri Light"/>
                <a:cs typeface="Calibri Light"/>
              </a:rPr>
              <a:t>, </a:t>
            </a:r>
            <a:r>
              <a:rPr sz="2000" dirty="0" smtClean="0">
                <a:latin typeface="Calibri Light"/>
                <a:cs typeface="Calibri Light"/>
              </a:rPr>
              <a:t>2019</a:t>
            </a:r>
            <a:endParaRPr sz="2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48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cs typeface="Arial" charset="0"/>
              </a:rPr>
              <a:t>Source: K. Grauman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Image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intensity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color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/>
              <a:t>K-means clustering using intensity alone and color alone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Rarely used for pixel segmentation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Mean shift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Try to find </a:t>
            </a:r>
            <a:r>
              <a:rPr lang="en-US" i="1" smtClean="0"/>
              <a:t>modes</a:t>
            </a:r>
            <a:r>
              <a:rPr lang="en-US" smtClean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990600" y="1295400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(1-D)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Estimated density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Equation" r:id="rId4" imgW="1917360" imgH="1091880" progId="Equation.DSMT4">
                  <p:embed/>
                </p:oleObj>
              </mc:Choice>
              <mc:Fallback>
                <p:oleObj name="Equation" r:id="rId4" imgW="1917360" imgH="10918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Mean Shift</a:t>
            </a:r>
            <a:endParaRPr lang="en-US" smtClean="0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Real Modality Analysis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Attraction basin:</a:t>
            </a:r>
            <a:r>
              <a:rPr lang="en-US" smtClean="0"/>
              <a:t> the region for which all trajectories lead to the same mode</a:t>
            </a:r>
          </a:p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Cluster:</a:t>
            </a:r>
            <a:r>
              <a:rPr lang="en-US" smtClean="0"/>
              <a:t> all data points in the attraction basin of a mode</a:t>
            </a:r>
          </a:p>
          <a:p>
            <a:pPr eaLnBrk="1" hangingPunct="1"/>
            <a:endParaRPr lang="en-US" smtClean="0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Assign points that lead to nearby modes to the same cluster</a:t>
            </a:r>
          </a:p>
          <a:p>
            <a:pPr marL="533400" indent="-533400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 smtClean="0"/>
              <a:t>Compute features for each pixel (color, gradients, texture, </a:t>
            </a:r>
            <a:r>
              <a:rPr lang="en-US" sz="2000" dirty="0" err="1" smtClean="0"/>
              <a:t>etc</a:t>
            </a:r>
            <a:r>
              <a:rPr lang="en-US" sz="2000" dirty="0" smtClean="0"/>
              <a:t>); also store each pixel’s position</a:t>
            </a:r>
          </a:p>
          <a:p>
            <a:pPr marL="533400" indent="-533400" eaLnBrk="1" hangingPunct="1"/>
            <a:r>
              <a:rPr lang="en-US" sz="2000" dirty="0" smtClean="0"/>
              <a:t>Set kernel size for features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position K</a:t>
            </a:r>
            <a:r>
              <a:rPr lang="en-US" sz="2000" baseline="-25000" dirty="0" smtClean="0"/>
              <a:t>s</a:t>
            </a:r>
            <a:endParaRPr lang="en-US" sz="2000" dirty="0" smtClean="0"/>
          </a:p>
          <a:p>
            <a:pPr marL="533400" indent="-533400" eaLnBrk="1" hangingPunct="1"/>
            <a:r>
              <a:rPr lang="en-US" sz="2000" dirty="0" smtClean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 smtClean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 smtClean="0"/>
              <a:t>Merge modes that are within width of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K</a:t>
            </a:r>
            <a:r>
              <a:rPr lang="en-US" sz="2000" baseline="-25000" dirty="0" smtClean="0"/>
              <a:t>s</a:t>
            </a:r>
            <a:endParaRPr lang="en-US" sz="2000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by Mean Shift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segmentation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>
                <a:hlinkClick r:id="rId4"/>
              </a:rPr>
              <a:t>http://www.caip.rutgers.edu/~comanici/MSPAMI/msPamiResults.html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Speedups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Binned estimation – replace points within some “bin” by point at center with mass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search of neighbors – e.g., k-d tree or approximate NN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Update all windows in each iteration (faster convergence)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Other tricks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kNN</a:t>
            </a:r>
            <a:r>
              <a:rPr lang="en-US" dirty="0" smtClean="0"/>
              <a:t> to determine window sizes adaptively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Lots of theoretical support</a:t>
            </a:r>
          </a:p>
          <a:p>
            <a:pPr lvl="1">
              <a:buFont typeface="Arial" pitchFamily="34" charset="0"/>
              <a:buNone/>
              <a:defRPr/>
            </a:pPr>
            <a:r>
              <a:rPr lang="en-US" dirty="0" smtClean="0">
                <a:cs typeface="Arial" pitchFamily="34" charset="0"/>
              </a:rPr>
              <a:t>	</a:t>
            </a:r>
            <a:r>
              <a:rPr lang="en-US" sz="2400" dirty="0" smtClean="0">
                <a:cs typeface="Arial" pitchFamily="34" charset="0"/>
              </a:rPr>
              <a:t>D. </a:t>
            </a:r>
            <a:r>
              <a:rPr lang="en-US" sz="2400" dirty="0" err="1" smtClean="0">
                <a:cs typeface="Arial" pitchFamily="34" charset="0"/>
              </a:rPr>
              <a:t>Comaniciu</a:t>
            </a:r>
            <a:r>
              <a:rPr lang="en-US" sz="2400" dirty="0" smtClean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>
              <a:cs typeface="Arial" pitchFamily="34" charset="0"/>
            </a:endParaRP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mean-shift for HW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 is to understand the basics of how mean-shift works</a:t>
            </a:r>
          </a:p>
          <a:p>
            <a:pPr lvl="1"/>
            <a:r>
              <a:rPr lang="en-US" dirty="0" smtClean="0"/>
              <a:t>Just get something working that has the right behavior qualitatively</a:t>
            </a:r>
          </a:p>
          <a:p>
            <a:pPr lvl="1"/>
            <a:r>
              <a:rPr lang="en-US" dirty="0" smtClean="0"/>
              <a:t>Don’t worry about speed</a:t>
            </a:r>
          </a:p>
          <a:p>
            <a:r>
              <a:rPr lang="en-US" dirty="0" smtClean="0"/>
              <a:t>Simplifications</a:t>
            </a:r>
          </a:p>
          <a:p>
            <a:pPr lvl="1"/>
            <a:r>
              <a:rPr lang="en-US" dirty="0" smtClean="0"/>
              <a:t>Work with very small images (120x80)</a:t>
            </a:r>
          </a:p>
          <a:p>
            <a:pPr lvl="1"/>
            <a:r>
              <a:rPr lang="en-US" dirty="0" smtClean="0"/>
              <a:t>Use a uniform kernel (compute the mean of color, position within some neighborhood given by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dirty="0" smtClean="0"/>
              <a:t> and K</a:t>
            </a:r>
            <a:r>
              <a:rPr lang="en-US" baseline="-25000" dirty="0" smtClean="0"/>
              <a:t>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use a heuristic for merging similar modes</a:t>
            </a:r>
          </a:p>
        </p:txBody>
      </p:sp>
    </p:spTree>
    <p:extLst>
      <p:ext uri="{BB962C8B-B14F-4D97-AF65-F5344CB8AC3E}">
        <p14:creationId xmlns:p14="http://schemas.microsoft.com/office/powerpoint/2010/main" val="4917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1054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Good general-purpose segmentation</a:t>
            </a:r>
          </a:p>
          <a:p>
            <a:pPr lvl="1" eaLnBrk="1" hangingPunct="1"/>
            <a:r>
              <a:rPr lang="en-US" sz="2400" dirty="0" smtClean="0"/>
              <a:t>Flexible in number and shape of regions</a:t>
            </a:r>
          </a:p>
          <a:p>
            <a:pPr lvl="1" eaLnBrk="1" hangingPunct="1"/>
            <a:r>
              <a:rPr lang="en-US" sz="2400" dirty="0" smtClean="0"/>
              <a:t>Robust to outliers</a:t>
            </a:r>
          </a:p>
          <a:p>
            <a:pPr lvl="1" eaLnBrk="1" hangingPunct="1"/>
            <a:r>
              <a:rPr lang="en-US" sz="2400" dirty="0" smtClean="0"/>
              <a:t>General mode-finding algorithm (useful for other problems such as finding most common surface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Have to choose kernel size in advance</a:t>
            </a:r>
          </a:p>
          <a:p>
            <a:pPr lvl="1" eaLnBrk="1" hangingPunct="1"/>
            <a:r>
              <a:rPr lang="en-US" sz="2400" dirty="0" smtClean="0"/>
              <a:t>Not suitable for high-dimensional features</a:t>
            </a:r>
          </a:p>
          <a:p>
            <a:pPr eaLnBrk="1" hangingPunct="1"/>
            <a:r>
              <a:rPr lang="en-US" sz="2800" dirty="0" smtClean="0"/>
              <a:t>When to use it</a:t>
            </a:r>
          </a:p>
          <a:p>
            <a:pPr lvl="1" eaLnBrk="1" hangingPunct="1"/>
            <a:r>
              <a:rPr lang="en-US" sz="2400" dirty="0" smtClean="0"/>
              <a:t>Oversegmentation</a:t>
            </a:r>
          </a:p>
          <a:p>
            <a:pPr lvl="1" eaLnBrk="1" hangingPunct="1"/>
            <a:r>
              <a:rPr lang="en-US" sz="2400" dirty="0" smtClean="0"/>
              <a:t>Multiple segmentations</a:t>
            </a:r>
          </a:p>
          <a:p>
            <a:pPr lvl="1" eaLnBrk="1" hangingPunct="1"/>
            <a:r>
              <a:rPr lang="en-US" sz="2400" dirty="0" smtClean="0"/>
              <a:t>Tracking, clustering, filtering applications</a:t>
            </a:r>
          </a:p>
          <a:p>
            <a:pPr lvl="2" eaLnBrk="1" hangingPunct="1"/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 smtClean="0"/>
              <a:t>Best Paper Award</a:t>
            </a:r>
            <a:r>
              <a:rPr lang="en-US" sz="2000" dirty="0" smtClean="0"/>
              <a:t>, </a:t>
            </a:r>
            <a:r>
              <a:rPr lang="en-US" sz="2000" dirty="0"/>
              <a:t>IEEE Conf. Computer Vision and Pattern Recognition (CVPR'00), Hilton Head Island, South Carolina, Vol. 2, 142-149, 2000 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 smtClean="0">
                <a:hlinkClick r:id="rId2"/>
              </a:rPr>
              <a:t>http://saravananthirumuruganathan.wordpress.com/2010/04/01/introduction-to-mean-shift-algorithm/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 smtClean="0"/>
              <a:t>Includes .m code for mean-shift clustering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Mean-shift paper by </a:t>
            </a:r>
            <a:r>
              <a:rPr lang="en-US" dirty="0" err="1" smtClean="0"/>
              <a:t>Comaniciu</a:t>
            </a:r>
            <a:r>
              <a:rPr lang="en-US" dirty="0" smtClean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 smtClean="0">
                <a:hlinkClick r:id="rId3"/>
              </a:rPr>
              <a:t>http://www.caip.rutgers.edu/~comanici/Papers/MsRobustApproach.pdf</a:t>
            </a: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 smtClean="0">
                <a:hlinkClick r:id="rId4"/>
              </a:rPr>
              <a:t>http://mis.hevra.haifa.ac.il/~ishimshoni/papers/chap9.pdf</a:t>
            </a:r>
            <a:endParaRPr lang="en-US" sz="2400" i="1" dirty="0" smtClean="0"/>
          </a:p>
          <a:p>
            <a:pPr>
              <a:buFont typeface="Arial" pitchFamily="34" charset="0"/>
              <a:buNone/>
              <a:defRPr/>
            </a:pPr>
            <a:endParaRPr lang="en-US" sz="2400" i="1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None/>
              <a:defRPr/>
            </a:pPr>
            <a:endParaRPr lang="en-US" sz="1400" dirty="0" smtClean="0"/>
          </a:p>
          <a:p>
            <a:pPr>
              <a:buFont typeface="Arial" pitchFamily="34" charset="0"/>
              <a:buNone/>
              <a:defRPr/>
            </a:pPr>
            <a:endParaRPr lang="en-US" sz="2800" i="1" dirty="0" smtClean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0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Superpixel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divide the image into a large number of regions, such that each regions lie within object boundaries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Watershed</a:t>
            </a:r>
          </a:p>
          <a:p>
            <a:pPr lvl="1"/>
            <a:r>
              <a:rPr lang="en-US" dirty="0" err="1" smtClean="0"/>
              <a:t>Felzenszwalb</a:t>
            </a:r>
            <a:r>
              <a:rPr lang="en-US" dirty="0" smtClean="0"/>
              <a:t> and </a:t>
            </a:r>
            <a:r>
              <a:rPr lang="en-US" dirty="0" err="1" smtClean="0"/>
              <a:t>Huttenlocher</a:t>
            </a:r>
            <a:r>
              <a:rPr lang="en-US" dirty="0" smtClean="0"/>
              <a:t> graph-based</a:t>
            </a:r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SLIC</a:t>
            </a:r>
          </a:p>
        </p:txBody>
      </p:sp>
    </p:spTree>
    <p:extLst>
      <p:ext uri="{BB962C8B-B14F-4D97-AF65-F5344CB8AC3E}">
        <p14:creationId xmlns:p14="http://schemas.microsoft.com/office/powerpoint/2010/main" val="3324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algorithm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segmentation</a:t>
            </a:r>
          </a:p>
        </p:txBody>
      </p:sp>
      <p:pic>
        <p:nvPicPr>
          <p:cNvPr id="51203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1219199" y="4114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Image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4267199" y="41148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Gradient</a:t>
            </a: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6659562" y="40386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Watershed boundaries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15057" r="27680" b="41465"/>
          <a:stretch/>
        </p:blipFill>
        <p:spPr bwMode="auto">
          <a:xfrm>
            <a:off x="3604260" y="4484688"/>
            <a:ext cx="2395852" cy="23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Choose local minima as region seeds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Add neighbors to priority queue, sorted by value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Take top priority pixel from queue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If all labeled neighbors have same label, assign that label to pixel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Add all non-marked neighbors to queue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Repeat step 3 until finished (all remaining pixels in queue are on the boundary)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Meyer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47800" y="6096000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Matlab: seg = watershed(bnd_im)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trick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Use as a starting point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Ultrametric</a:t>
            </a:r>
            <a:r>
              <a:rPr lang="en-US" dirty="0" smtClean="0"/>
              <a:t> contour map (</a:t>
            </a:r>
            <a:r>
              <a:rPr lang="en-US" dirty="0" err="1" smtClean="0"/>
              <a:t>Arbelaez</a:t>
            </a:r>
            <a:r>
              <a:rPr lang="en-US" dirty="0" smtClean="0"/>
              <a:t> 2006)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Works with any soft boundaries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Pb</a:t>
            </a:r>
            <a:r>
              <a:rPr lang="en-US" dirty="0" smtClean="0"/>
              <a:t> (w/o non-max suppression)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Canny </a:t>
            </a:r>
            <a:r>
              <a:rPr lang="en-US" dirty="0"/>
              <a:t>(w/o non-max suppression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Etc.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(&lt; 1 sec for 512x512 image)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Preserves boundaries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Only as good as the soft boundaries (which may be slow to compute)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Not easy to get variety of regions for multiple segmentations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algorithm for </a:t>
            </a:r>
            <a:r>
              <a:rPr lang="en-US" dirty="0" err="1" smtClean="0"/>
              <a:t>superpixels</a:t>
            </a:r>
            <a:r>
              <a:rPr lang="en-US" dirty="0" smtClean="0"/>
              <a:t>, hierarchical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: Graph-Based Segmentation</a:t>
            </a:r>
            <a:endParaRPr lang="en-US" dirty="0"/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" y="5033772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Good for thin regions</a:t>
            </a:r>
          </a:p>
          <a:p>
            <a:r>
              <a:rPr lang="en-US" dirty="0" smtClean="0"/>
              <a:t>+ Fast</a:t>
            </a:r>
          </a:p>
          <a:p>
            <a:r>
              <a:rPr lang="en-US" dirty="0" smtClean="0"/>
              <a:t>+ Easy to control coarseness of segmentations</a:t>
            </a:r>
          </a:p>
          <a:p>
            <a:r>
              <a:rPr lang="en-US" dirty="0" smtClean="0"/>
              <a:t>+ Can include both large and small regions</a:t>
            </a:r>
          </a:p>
          <a:p>
            <a:r>
              <a:rPr lang="en-US" dirty="0"/>
              <a:t> </a:t>
            </a:r>
            <a:r>
              <a:rPr lang="en-US" dirty="0" smtClean="0"/>
              <a:t>- Often creates regions with strange shapes</a:t>
            </a:r>
          </a:p>
          <a:p>
            <a:r>
              <a:rPr lang="en-US" dirty="0" smtClean="0"/>
              <a:t> - Sometimes makes very large errors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 smtClean="0">
                <a:hlinkClick r:id="rId6"/>
              </a:rPr>
              <a:t>http://www.cs.brown.edu/~pff/segment/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514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Turbo Pixels: </a:t>
            </a:r>
            <a:r>
              <a:rPr lang="en-US" dirty="0" err="1" smtClean="0"/>
              <a:t>Levinstein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7620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371910"/>
            <a:ext cx="838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Tries to preserve boundaries like watershed but to produce more regular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   </a:t>
            </a:r>
            <a:r>
              <a:rPr lang="en-US" sz="2400" dirty="0" smtClean="0"/>
              <a:t>(</a:t>
            </a:r>
            <a:r>
              <a:rPr lang="en-US" sz="2400" dirty="0" err="1" smtClean="0"/>
              <a:t>Achanta</a:t>
            </a:r>
            <a:r>
              <a:rPr lang="en-US" sz="2400" dirty="0" smtClean="0"/>
              <a:t> et al. PAMI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455975"/>
            <a:ext cx="5029201" cy="56306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Initialize cluster centers on pixel grid in steps S</a:t>
            </a:r>
          </a:p>
          <a:p>
            <a:pPr marL="400050" lvl="1" indent="0">
              <a:buNone/>
            </a:pPr>
            <a:r>
              <a:rPr lang="en-US" dirty="0" smtClean="0"/>
              <a:t>- Features: Lab color, x-y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centers to position in 3x3 window with smallest gradient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each pixel to cluster center within 2S pixel distance and assign to nearest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Recompute</a:t>
            </a:r>
            <a:r>
              <a:rPr lang="en-US" dirty="0" smtClean="0"/>
              <a:t> cluster centers as mean color/position of pixels belonging to each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 when residual error is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408" y="805934"/>
            <a:ext cx="760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infoscience.epfl.ch/record/177415/files/Superpixel_PAMI2011-2.pdf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76" y="1371600"/>
            <a:ext cx="3347129" cy="2476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4724400"/>
            <a:ext cx="3313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Fast 0.36s for 320x240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Regular </a:t>
            </a:r>
            <a:r>
              <a:rPr lang="en-US" dirty="0" err="1" smtClean="0"/>
              <a:t>superpixels</a:t>
            </a: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Superpixels</a:t>
            </a:r>
            <a:r>
              <a:rPr lang="en-US" dirty="0" smtClean="0"/>
              <a:t> fit boundaries</a:t>
            </a:r>
          </a:p>
          <a:p>
            <a:r>
              <a:rPr lang="en-US" dirty="0" smtClean="0"/>
              <a:t>-  May miss thin objects</a:t>
            </a:r>
          </a:p>
          <a:p>
            <a:r>
              <a:rPr lang="en-US" dirty="0" smtClean="0"/>
              <a:t>-  Large number of </a:t>
            </a:r>
            <a:r>
              <a:rPr lang="en-US" dirty="0" err="1" smtClean="0"/>
              <a:t>superpixels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in segmentation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Oversegmentation</a:t>
            </a:r>
          </a:p>
          <a:p>
            <a:pPr lvl="1"/>
            <a:r>
              <a:rPr lang="en-US" dirty="0" smtClean="0"/>
              <a:t>Watershed +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 2004 </a:t>
            </a:r>
            <a:r>
              <a:rPr lang="en-US" dirty="0">
                <a:sym typeface="Wingdings" pitchFamily="2" charset="2"/>
              </a:rPr>
              <a:t> my </a:t>
            </a:r>
            <a:r>
              <a:rPr lang="en-US" dirty="0" smtClean="0">
                <a:sym typeface="Wingdings" pitchFamily="2" charset="2"/>
              </a:rPr>
              <a:t>favorite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http://www.cs.brown.edu/~pff/segment/</a:t>
            </a:r>
            <a:endParaRPr lang="en-US" dirty="0" smtClean="0"/>
          </a:p>
          <a:p>
            <a:pPr lvl="1"/>
            <a:r>
              <a:rPr lang="en-US" dirty="0" smtClean="0"/>
              <a:t>SLIC </a:t>
            </a:r>
            <a:r>
              <a:rPr lang="en-US" dirty="0" smtClean="0">
                <a:sym typeface="Wingdings" panose="05000000000000000000" pitchFamily="2" charset="2"/>
              </a:rPr>
              <a:t> good recent option</a:t>
            </a:r>
            <a:endParaRPr lang="en-US" dirty="0" smtClean="0"/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Mean-shift</a:t>
            </a:r>
          </a:p>
          <a:p>
            <a:endParaRPr lang="en-US" dirty="0"/>
          </a:p>
          <a:p>
            <a:r>
              <a:rPr lang="en-US" dirty="0" smtClean="0"/>
              <a:t>Larger regions</a:t>
            </a:r>
          </a:p>
          <a:p>
            <a:pPr lvl="1"/>
            <a:r>
              <a:rPr lang="en-US" dirty="0"/>
              <a:t>Hierarchical segmentation (e.g., from </a:t>
            </a:r>
            <a:r>
              <a:rPr lang="en-US" dirty="0" err="1"/>
              <a:t>Pb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Normalized cuts</a:t>
            </a:r>
          </a:p>
          <a:p>
            <a:pPr lvl="1"/>
            <a:r>
              <a:rPr lang="en-US" dirty="0" smtClean="0"/>
              <a:t>Mean-shift</a:t>
            </a:r>
          </a:p>
          <a:p>
            <a:pPr lvl="1"/>
            <a:r>
              <a:rPr lang="en-US" dirty="0" smtClean="0"/>
              <a:t>Seed + graph cuts (discussed later)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27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91200" cy="579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creating regions for pixel classification or object detection, don’t commit to one partitioning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Strategies:</a:t>
            </a:r>
          </a:p>
          <a:p>
            <a:pPr lvl="1"/>
            <a:r>
              <a:rPr lang="en-US" dirty="0" smtClean="0"/>
              <a:t>Hierarchical segmentation</a:t>
            </a:r>
          </a:p>
          <a:p>
            <a:pPr lvl="2"/>
            <a:r>
              <a:rPr lang="en-US" dirty="0" smtClean="0"/>
              <a:t>Occlusion boundaries hierarchy: Hoiem et al. IJCV 2011  (uses trained classifier to merge)</a:t>
            </a:r>
          </a:p>
          <a:p>
            <a:pPr lvl="2"/>
            <a:r>
              <a:rPr lang="en-US" dirty="0" err="1" smtClean="0"/>
              <a:t>Pb+watershed</a:t>
            </a:r>
            <a:r>
              <a:rPr lang="en-US" dirty="0" smtClean="0"/>
              <a:t> hierarchy: </a:t>
            </a:r>
            <a:r>
              <a:rPr lang="en-US" dirty="0" smtClean="0">
                <a:hlinkClick r:id="rId2"/>
              </a:rPr>
              <a:t>Arbeleaz et al. CVPR 2009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Selective </a:t>
            </a:r>
            <a:r>
              <a:rPr lang="en-US" dirty="0" smtClean="0">
                <a:hlinkClick r:id="rId3"/>
              </a:rPr>
              <a:t>search</a:t>
            </a:r>
            <a:r>
              <a:rPr lang="en-US" dirty="0" smtClean="0"/>
              <a:t>: FH + agglomerative clustering 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Vary segmentation parameters</a:t>
            </a:r>
          </a:p>
          <a:p>
            <a:pPr lvl="2"/>
            <a:r>
              <a:rPr lang="en-US" dirty="0" smtClean="0"/>
              <a:t>E.g., multiple graph-based segmentations or mean-shift segmentations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Region proposals</a:t>
            </a:r>
          </a:p>
          <a:p>
            <a:pPr lvl="2"/>
            <a:r>
              <a:rPr lang="en-US" dirty="0" smtClean="0"/>
              <a:t>Propose seed </a:t>
            </a:r>
            <a:r>
              <a:rPr lang="en-US" dirty="0" err="1" smtClean="0"/>
              <a:t>superpixel</a:t>
            </a:r>
            <a:r>
              <a:rPr lang="en-US" dirty="0" smtClean="0"/>
              <a:t>, try to segment out object that contains it (Endres Hoiem ECCV 2010, </a:t>
            </a:r>
            <a:r>
              <a:rPr lang="en-US" dirty="0" err="1" smtClean="0"/>
              <a:t>Carreira</a:t>
            </a:r>
            <a:r>
              <a:rPr lang="en-US" dirty="0" smtClean="0"/>
              <a:t> </a:t>
            </a:r>
            <a:r>
              <a:rPr lang="en-US" dirty="0" err="1" smtClean="0"/>
              <a:t>Sminchisescu</a:t>
            </a:r>
            <a:r>
              <a:rPr lang="en-US" dirty="0" smtClean="0"/>
              <a:t> CVPR 2010)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140" y="3276600"/>
            <a:ext cx="3330000" cy="2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Gestalt cues and principles of organization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Uses of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Efficiency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Better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Propose object regions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Want the segmented object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Mean-shift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general-purpose segmentation method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Generally useful clustering, tracking technique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Watershed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Use in combination with boundary prediction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848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698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36576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proposals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Superpixels</a:t>
            </a:r>
            <a:r>
              <a:rPr lang="en-US" dirty="0" smtClean="0"/>
              <a:t>, proposals, multiple segmentations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Bottom-up: group tokens with similar features</a:t>
            </a:r>
          </a:p>
          <a:p>
            <a:r>
              <a:rPr lang="en-US" smtClean="0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Kmeans</a:t>
            </a:r>
          </a:p>
          <a:p>
            <a:endParaRPr lang="en-US" smtClean="0"/>
          </a:p>
          <a:p>
            <a:r>
              <a:rPr lang="en-US" smtClean="0"/>
              <a:t>Mean-shift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31522</TotalTime>
  <Words>1464</Words>
  <Application>Microsoft Office PowerPoint</Application>
  <PresentationFormat>On-screen Show (4:3)</PresentationFormat>
  <Paragraphs>337</Paragraphs>
  <Slides>48</Slides>
  <Notes>24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Wingdings</vt:lpstr>
      <vt:lpstr>Office Theme</vt:lpstr>
      <vt:lpstr>Image</vt:lpstr>
      <vt:lpstr>Equation</vt:lpstr>
      <vt:lpstr>EIE4512 - Digital Image Processing             Advanced Image Segmentation</vt:lpstr>
      <vt:lpstr>Segmentation for efficiency: “superpixels”</vt:lpstr>
      <vt:lpstr>Segmentation for feature support</vt:lpstr>
      <vt:lpstr>Segmentation for object proposals</vt:lpstr>
      <vt:lpstr>PowerPoint Presentation</vt:lpstr>
      <vt:lpstr>Segmentation as a result</vt:lpstr>
      <vt:lpstr>Types of segmentations</vt:lpstr>
      <vt:lpstr>Major processes for segmentation</vt:lpstr>
      <vt:lpstr>Segmentation using clustering</vt:lpstr>
      <vt:lpstr>Feature Space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Doing mean-shift for HW 4</vt:lpstr>
      <vt:lpstr>Mean shift pros and cons</vt:lpstr>
      <vt:lpstr>Mean-shift reading</vt:lpstr>
      <vt:lpstr>Superpixel algorithms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Felzenszwalb and Huttenlocher: Graph-Based Segmentation</vt:lpstr>
      <vt:lpstr>Turbo Pixels: Levinstein et al. 2009</vt:lpstr>
      <vt:lpstr>SLIC   (Achanta et al. PAMI 2012)</vt:lpstr>
      <vt:lpstr>Choices in segmentation algorithms</vt:lpstr>
      <vt:lpstr>Multiple segmentations</vt:lpstr>
      <vt:lpstr>Things to 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Li Zhen (SSE)</cp:lastModifiedBy>
  <cp:revision>105</cp:revision>
  <cp:lastPrinted>2012-03-13T17:25:13Z</cp:lastPrinted>
  <dcterms:created xsi:type="dcterms:W3CDTF">2009-12-16T02:55:56Z</dcterms:created>
  <dcterms:modified xsi:type="dcterms:W3CDTF">2019-04-24T15:36:31Z</dcterms:modified>
</cp:coreProperties>
</file>